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3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46446"/>
            <a:ext cx="7477601" cy="1916430"/>
          </a:xfrm>
          <a:prstGeom prst="rect">
            <a:avLst/>
          </a:prstGeom>
          <a:noFill/>
          <a:ln/>
        </p:spPr>
        <p:txBody>
          <a:bodyPr wrap="square" rtlCol="0" anchor="t"/>
          <a:lstStyle/>
          <a:p>
            <a:pPr marL="0" indent="0">
              <a:lnSpc>
                <a:spcPts val="7545"/>
              </a:lnSpc>
              <a:buNone/>
            </a:pPr>
            <a:r>
              <a:rPr lang="en-US" sz="6036" dirty="0">
                <a:solidFill>
                  <a:srgbClr val="204C8E"/>
                </a:solidFill>
                <a:latin typeface="Dela Gothic One" pitchFamily="34" charset="0"/>
                <a:ea typeface="Dela Gothic One" pitchFamily="34" charset="-122"/>
                <a:cs typeface="Dela Gothic One" pitchFamily="34" charset="-120"/>
              </a:rPr>
              <a:t>Smart Car Parking System</a:t>
            </a:r>
            <a:endParaRPr lang="en-US" sz="6036" dirty="0"/>
          </a:p>
        </p:txBody>
      </p:sp>
      <p:sp>
        <p:nvSpPr>
          <p:cNvPr id="6" name="Text 2"/>
          <p:cNvSpPr/>
          <p:nvPr/>
        </p:nvSpPr>
        <p:spPr>
          <a:xfrm>
            <a:off x="6319599" y="4296132"/>
            <a:ext cx="7477601" cy="284321"/>
          </a:xfrm>
          <a:prstGeom prst="rect">
            <a:avLst/>
          </a:prstGeom>
          <a:noFill/>
          <a:ln/>
        </p:spPr>
        <p:txBody>
          <a:bodyPr wrap="none" rtlCol="0" anchor="t"/>
          <a:lstStyle/>
          <a:p>
            <a:pPr marL="0" indent="0">
              <a:lnSpc>
                <a:spcPts val="2239"/>
              </a:lnSpc>
              <a:buNone/>
            </a:pPr>
            <a:endParaRPr lang="en-US" sz="1400" dirty="0"/>
          </a:p>
        </p:txBody>
      </p:sp>
      <p:sp>
        <p:nvSpPr>
          <p:cNvPr id="7" name="Text 3"/>
          <p:cNvSpPr/>
          <p:nvPr/>
        </p:nvSpPr>
        <p:spPr>
          <a:xfrm>
            <a:off x="6319599" y="4580454"/>
            <a:ext cx="7477601" cy="534234"/>
          </a:xfrm>
          <a:prstGeom prst="rect">
            <a:avLst/>
          </a:prstGeom>
          <a:noFill/>
          <a:ln/>
        </p:spPr>
        <p:txBody>
          <a:bodyPr wrap="none" rtlCol="0" anchor="t"/>
          <a:lstStyle/>
          <a:p>
            <a:pPr marL="0" indent="0" algn="l">
              <a:lnSpc>
                <a:spcPts val="2239"/>
              </a:lnSpc>
              <a:buNone/>
            </a:pPr>
            <a:r>
              <a:rPr lang="en-US" dirty="0">
                <a:solidFill>
                  <a:srgbClr val="FFE5E5"/>
                </a:solidFill>
                <a:latin typeface="DM Sans" pitchFamily="34" charset="0"/>
                <a:ea typeface="DM Sans" pitchFamily="34" charset="-122"/>
                <a:cs typeface="DM Sans" pitchFamily="34" charset="-120"/>
              </a:rPr>
              <a:t>Abhishek Dhaka 12208085</a:t>
            </a:r>
            <a:endParaRPr lang="en-US" dirty="0"/>
          </a:p>
        </p:txBody>
      </p:sp>
      <p:sp>
        <p:nvSpPr>
          <p:cNvPr id="8" name="Text 4"/>
          <p:cNvSpPr/>
          <p:nvPr/>
        </p:nvSpPr>
        <p:spPr>
          <a:xfrm>
            <a:off x="6319599" y="5364599"/>
            <a:ext cx="7477601" cy="284321"/>
          </a:xfrm>
          <a:prstGeom prst="rect">
            <a:avLst/>
          </a:prstGeom>
          <a:noFill/>
          <a:ln/>
        </p:spPr>
        <p:txBody>
          <a:bodyPr wrap="none" rtlCol="0" anchor="t"/>
          <a:lstStyle/>
          <a:p>
            <a:pPr marL="0" indent="0" algn="l">
              <a:lnSpc>
                <a:spcPts val="2239"/>
              </a:lnSpc>
              <a:buNone/>
            </a:pPr>
            <a:endParaRPr lang="en-US" sz="1400" dirty="0"/>
          </a:p>
        </p:txBody>
      </p:sp>
      <p:sp>
        <p:nvSpPr>
          <p:cNvPr id="9" name="Text 5"/>
          <p:cNvSpPr/>
          <p:nvPr/>
        </p:nvSpPr>
        <p:spPr>
          <a:xfrm>
            <a:off x="6319599" y="5898833"/>
            <a:ext cx="7477601" cy="284321"/>
          </a:xfrm>
          <a:prstGeom prst="rect">
            <a:avLst/>
          </a:prstGeom>
          <a:noFill/>
          <a:ln/>
        </p:spPr>
        <p:txBody>
          <a:bodyPr wrap="none" rtlCol="0" anchor="t"/>
          <a:lstStyle/>
          <a:p>
            <a:pPr marL="0" indent="0" algn="l">
              <a:lnSpc>
                <a:spcPts val="2239"/>
              </a:lnSpc>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760220" y="1613416"/>
            <a:ext cx="5002649" cy="5002649"/>
          </a:xfrm>
          <a:prstGeom prst="rect">
            <a:avLst/>
          </a:prstGeom>
        </p:spPr>
      </p:pic>
      <p:sp>
        <p:nvSpPr>
          <p:cNvPr id="5" name="Text 1"/>
          <p:cNvSpPr/>
          <p:nvPr/>
        </p:nvSpPr>
        <p:spPr>
          <a:xfrm>
            <a:off x="7593806" y="1664375"/>
            <a:ext cx="2777490" cy="347186"/>
          </a:xfrm>
          <a:prstGeom prst="rect">
            <a:avLst/>
          </a:prstGeom>
          <a:noFill/>
          <a:ln/>
        </p:spPr>
        <p:txBody>
          <a:bodyPr wrap="none" rtlCol="0" anchor="t"/>
          <a:lstStyle/>
          <a:p>
            <a:pPr marL="0" indent="0">
              <a:lnSpc>
                <a:spcPts val="2734"/>
              </a:lnSpc>
              <a:buNone/>
            </a:pPr>
            <a:r>
              <a:rPr lang="en-US" sz="3500" dirty="0">
                <a:solidFill>
                  <a:srgbClr val="CC0099"/>
                </a:solidFill>
                <a:latin typeface="Dela Gothic One" pitchFamily="34" charset="0"/>
                <a:ea typeface="Dela Gothic One" pitchFamily="34" charset="-122"/>
                <a:cs typeface="Dela Gothic One" pitchFamily="34" charset="-120"/>
              </a:rPr>
              <a:t>Servo Motor</a:t>
            </a:r>
            <a:endParaRPr lang="en-US" sz="3500" dirty="0">
              <a:solidFill>
                <a:srgbClr val="CC0099"/>
              </a:solidFill>
            </a:endParaRPr>
          </a:p>
        </p:txBody>
      </p:sp>
      <p:sp>
        <p:nvSpPr>
          <p:cNvPr id="6" name="Text 2"/>
          <p:cNvSpPr/>
          <p:nvPr/>
        </p:nvSpPr>
        <p:spPr>
          <a:xfrm>
            <a:off x="7593806" y="2233732"/>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•Connection: Attach servo motor to ESP 32 GPIO pins.</a:t>
            </a:r>
            <a:endParaRPr lang="en-US" sz="1750" dirty="0"/>
          </a:p>
        </p:txBody>
      </p:sp>
      <p:sp>
        <p:nvSpPr>
          <p:cNvPr id="7" name="Text 3"/>
          <p:cNvSpPr/>
          <p:nvPr/>
        </p:nvSpPr>
        <p:spPr>
          <a:xfrm>
            <a:off x="7593806" y="3144441"/>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•PWM Control: Use Python for Pulse Width Modulation to set servo position.</a:t>
            </a:r>
            <a:endParaRPr lang="en-US" sz="1750" dirty="0"/>
          </a:p>
        </p:txBody>
      </p:sp>
      <p:sp>
        <p:nvSpPr>
          <p:cNvPr id="8" name="Text 4"/>
          <p:cNvSpPr/>
          <p:nvPr/>
        </p:nvSpPr>
        <p:spPr>
          <a:xfrm>
            <a:off x="7593806" y="4055150"/>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•Duty Cycle: Modify duty cycle in the script to change the servo angle.</a:t>
            </a:r>
            <a:endParaRPr lang="en-US" sz="1750" dirty="0"/>
          </a:p>
        </p:txBody>
      </p:sp>
      <p:sp>
        <p:nvSpPr>
          <p:cNvPr id="9" name="Text 5"/>
          <p:cNvSpPr/>
          <p:nvPr/>
        </p:nvSpPr>
        <p:spPr>
          <a:xfrm>
            <a:off x="7593806" y="4965859"/>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•External Power: Use a separate power supply for the servo, if needed.</a:t>
            </a:r>
            <a:endParaRPr lang="en-US" sz="1750" dirty="0"/>
          </a:p>
        </p:txBody>
      </p:sp>
      <p:sp>
        <p:nvSpPr>
          <p:cNvPr id="10" name="Text 6"/>
          <p:cNvSpPr/>
          <p:nvPr/>
        </p:nvSpPr>
        <p:spPr>
          <a:xfrm>
            <a:off x="7593806" y="5876568"/>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•Scripting: Write a Python script to manage the servo’s movements.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685324"/>
            <a:ext cx="5554980" cy="694373"/>
          </a:xfrm>
          <a:prstGeom prst="rect">
            <a:avLst/>
          </a:prstGeom>
          <a:noFill/>
          <a:ln/>
        </p:spPr>
        <p:txBody>
          <a:bodyPr wrap="none" rtlCol="0" anchor="t"/>
          <a:lstStyle/>
          <a:p>
            <a:pPr marL="0" indent="0">
              <a:lnSpc>
                <a:spcPts val="5468"/>
              </a:lnSpc>
              <a:buNone/>
            </a:pPr>
            <a:r>
              <a:rPr lang="en-US" sz="4374" dirty="0">
                <a:solidFill>
                  <a:srgbClr val="00B050"/>
                </a:solidFill>
                <a:latin typeface="Dela Gothic One" pitchFamily="34" charset="0"/>
                <a:ea typeface="Dela Gothic One" pitchFamily="34" charset="-122"/>
                <a:cs typeface="Dela Gothic One" pitchFamily="34" charset="-120"/>
              </a:rPr>
              <a:t>Methodology</a:t>
            </a:r>
            <a:r>
              <a:rPr lang="en-US" sz="4374" dirty="0">
                <a:solidFill>
                  <a:srgbClr val="FAEBEB"/>
                </a:solidFill>
                <a:latin typeface="Dela Gothic One" pitchFamily="34" charset="0"/>
                <a:ea typeface="Dela Gothic One" pitchFamily="34" charset="-122"/>
                <a:cs typeface="Dela Gothic One" pitchFamily="34" charset="-120"/>
              </a:rPr>
              <a:t> </a:t>
            </a:r>
            <a:endParaRPr lang="en-US" sz="4374" dirty="0"/>
          </a:p>
        </p:txBody>
      </p:sp>
      <p:sp>
        <p:nvSpPr>
          <p:cNvPr id="5" name="Text 2"/>
          <p:cNvSpPr/>
          <p:nvPr/>
        </p:nvSpPr>
        <p:spPr>
          <a:xfrm>
            <a:off x="1760220" y="1824038"/>
            <a:ext cx="11109960"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Smart Car Parking System operates seamlessly, providing drivers with up-to-the-minute information on parking space availability and optimizing the utilization of the parking facility. The system's flow of operation is as follows:</a:t>
            </a:r>
            <a:endParaRPr lang="en-US" sz="1750" dirty="0"/>
          </a:p>
        </p:txBody>
      </p:sp>
      <p:pic>
        <p:nvPicPr>
          <p:cNvPr id="6" name="Image 1" descr="preencoded.png"/>
          <p:cNvPicPr>
            <a:picLocks noChangeAspect="1"/>
          </p:cNvPicPr>
          <p:nvPr/>
        </p:nvPicPr>
        <p:blipFill>
          <a:blip r:embed="rId4"/>
          <a:stretch>
            <a:fillRect/>
          </a:stretch>
        </p:blipFill>
        <p:spPr>
          <a:xfrm>
            <a:off x="1760220" y="3140154"/>
            <a:ext cx="2777490" cy="888682"/>
          </a:xfrm>
          <a:prstGeom prst="rect">
            <a:avLst/>
          </a:prstGeom>
        </p:spPr>
      </p:pic>
      <p:sp>
        <p:nvSpPr>
          <p:cNvPr id="7" name="Text 3"/>
          <p:cNvSpPr/>
          <p:nvPr/>
        </p:nvSpPr>
        <p:spPr>
          <a:xfrm>
            <a:off x="1982391" y="4362093"/>
            <a:ext cx="2333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Sensor Detection</a:t>
            </a:r>
            <a:endParaRPr lang="en-US" sz="2187" dirty="0"/>
          </a:p>
        </p:txBody>
      </p:sp>
      <p:sp>
        <p:nvSpPr>
          <p:cNvPr id="8" name="Text 4"/>
          <p:cNvSpPr/>
          <p:nvPr/>
        </p:nvSpPr>
        <p:spPr>
          <a:xfrm>
            <a:off x="1982391" y="5189696"/>
            <a:ext cx="2333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IR sensors continuously monitor the parking spaces, detecting the presence or absence of vehicles.</a:t>
            </a:r>
            <a:endParaRPr lang="en-US" sz="1750" dirty="0"/>
          </a:p>
        </p:txBody>
      </p:sp>
      <p:pic>
        <p:nvPicPr>
          <p:cNvPr id="9" name="Image 2" descr="preencoded.png"/>
          <p:cNvPicPr>
            <a:picLocks noChangeAspect="1"/>
          </p:cNvPicPr>
          <p:nvPr/>
        </p:nvPicPr>
        <p:blipFill>
          <a:blip r:embed="rId5"/>
          <a:stretch>
            <a:fillRect/>
          </a:stretch>
        </p:blipFill>
        <p:spPr>
          <a:xfrm>
            <a:off x="4537710" y="3140154"/>
            <a:ext cx="2777490" cy="888682"/>
          </a:xfrm>
          <a:prstGeom prst="rect">
            <a:avLst/>
          </a:prstGeom>
        </p:spPr>
      </p:pic>
      <p:sp>
        <p:nvSpPr>
          <p:cNvPr id="10" name="Text 5"/>
          <p:cNvSpPr/>
          <p:nvPr/>
        </p:nvSpPr>
        <p:spPr>
          <a:xfrm>
            <a:off x="4759881" y="4362093"/>
            <a:ext cx="2333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Processing</a:t>
            </a:r>
            <a:endParaRPr lang="en-US" sz="2187" dirty="0"/>
          </a:p>
        </p:txBody>
      </p:sp>
      <p:sp>
        <p:nvSpPr>
          <p:cNvPr id="11" name="Text 6"/>
          <p:cNvSpPr/>
          <p:nvPr/>
        </p:nvSpPr>
        <p:spPr>
          <a:xfrm>
            <a:off x="4759881" y="5189696"/>
            <a:ext cx="2333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ESP 32 collects and processes the sensor data, updating the real-time availability information.</a:t>
            </a:r>
            <a:endParaRPr lang="en-US" sz="1750" dirty="0"/>
          </a:p>
        </p:txBody>
      </p:sp>
      <p:pic>
        <p:nvPicPr>
          <p:cNvPr id="12" name="Image 3" descr="preencoded.png"/>
          <p:cNvPicPr>
            <a:picLocks noChangeAspect="1"/>
          </p:cNvPicPr>
          <p:nvPr/>
        </p:nvPicPr>
        <p:blipFill>
          <a:blip r:embed="rId6"/>
          <a:stretch>
            <a:fillRect/>
          </a:stretch>
        </p:blipFill>
        <p:spPr>
          <a:xfrm>
            <a:off x="7315200" y="3140154"/>
            <a:ext cx="2777490" cy="888682"/>
          </a:xfrm>
          <a:prstGeom prst="rect">
            <a:avLst/>
          </a:prstGeom>
        </p:spPr>
      </p:pic>
      <p:sp>
        <p:nvSpPr>
          <p:cNvPr id="13" name="Text 7"/>
          <p:cNvSpPr/>
          <p:nvPr/>
        </p:nvSpPr>
        <p:spPr>
          <a:xfrm>
            <a:off x="7537371" y="4362093"/>
            <a:ext cx="2333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Space Allocation</a:t>
            </a:r>
            <a:endParaRPr lang="en-US" sz="2187" dirty="0"/>
          </a:p>
        </p:txBody>
      </p:sp>
      <p:sp>
        <p:nvSpPr>
          <p:cNvPr id="14" name="Text 8"/>
          <p:cNvSpPr/>
          <p:nvPr/>
        </p:nvSpPr>
        <p:spPr>
          <a:xfrm>
            <a:off x="7537371" y="5189696"/>
            <a:ext cx="2333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system controls the servo motors to open or close the barriers, managing the available parking spaces.</a:t>
            </a:r>
            <a:endParaRPr lang="en-US" sz="1750" dirty="0"/>
          </a:p>
        </p:txBody>
      </p:sp>
      <p:pic>
        <p:nvPicPr>
          <p:cNvPr id="15" name="Image 4" descr="preencoded.png"/>
          <p:cNvPicPr>
            <a:picLocks noChangeAspect="1"/>
          </p:cNvPicPr>
          <p:nvPr/>
        </p:nvPicPr>
        <p:blipFill>
          <a:blip r:embed="rId7"/>
          <a:stretch>
            <a:fillRect/>
          </a:stretch>
        </p:blipFill>
        <p:spPr>
          <a:xfrm>
            <a:off x="10092690" y="3140154"/>
            <a:ext cx="2777490" cy="888682"/>
          </a:xfrm>
          <a:prstGeom prst="rect">
            <a:avLst/>
          </a:prstGeom>
        </p:spPr>
      </p:pic>
      <p:sp>
        <p:nvSpPr>
          <p:cNvPr id="16" name="Text 9"/>
          <p:cNvSpPr/>
          <p:nvPr/>
        </p:nvSpPr>
        <p:spPr>
          <a:xfrm>
            <a:off x="10314861" y="4362093"/>
            <a:ext cx="2333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Information Display</a:t>
            </a:r>
            <a:endParaRPr lang="en-US" sz="2187" dirty="0"/>
          </a:p>
        </p:txBody>
      </p:sp>
      <p:sp>
        <p:nvSpPr>
          <p:cNvPr id="17" name="Text 10"/>
          <p:cNvSpPr/>
          <p:nvPr/>
        </p:nvSpPr>
        <p:spPr>
          <a:xfrm>
            <a:off x="10314861" y="5189696"/>
            <a:ext cx="2333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LCD display presents the real-time parking space availability to drivers, guiding them to the nearest open spot.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428875"/>
          </a:xfrm>
          <a:prstGeom prst="rect">
            <a:avLst/>
          </a:prstGeom>
        </p:spPr>
      </p:pic>
      <p:sp>
        <p:nvSpPr>
          <p:cNvPr id="5" name="Text 1"/>
          <p:cNvSpPr/>
          <p:nvPr/>
        </p:nvSpPr>
        <p:spPr>
          <a:xfrm>
            <a:off x="2457450" y="2963228"/>
            <a:ext cx="4857750" cy="607219"/>
          </a:xfrm>
          <a:prstGeom prst="rect">
            <a:avLst/>
          </a:prstGeom>
          <a:noFill/>
          <a:ln/>
        </p:spPr>
        <p:txBody>
          <a:bodyPr wrap="none" rtlCol="0" anchor="t"/>
          <a:lstStyle/>
          <a:p>
            <a:pPr marL="0" indent="0">
              <a:lnSpc>
                <a:spcPts val="4781"/>
              </a:lnSpc>
              <a:buNone/>
            </a:pPr>
            <a:r>
              <a:rPr lang="en-US" sz="3825" dirty="0">
                <a:solidFill>
                  <a:srgbClr val="FAEBEB"/>
                </a:solidFill>
                <a:latin typeface="Dela Gothic One" pitchFamily="34" charset="0"/>
                <a:ea typeface="Dela Gothic One" pitchFamily="34" charset="-122"/>
                <a:cs typeface="Dela Gothic One" pitchFamily="34" charset="-120"/>
              </a:rPr>
              <a:t>Results</a:t>
            </a:r>
            <a:endParaRPr lang="en-US" sz="3825" dirty="0"/>
          </a:p>
        </p:txBody>
      </p:sp>
      <p:sp>
        <p:nvSpPr>
          <p:cNvPr id="6" name="Text 2"/>
          <p:cNvSpPr/>
          <p:nvPr/>
        </p:nvSpPr>
        <p:spPr>
          <a:xfrm>
            <a:off x="2457450" y="3861911"/>
            <a:ext cx="9715500" cy="621744"/>
          </a:xfrm>
          <a:prstGeom prst="rect">
            <a:avLst/>
          </a:prstGeom>
          <a:noFill/>
          <a:ln/>
        </p:spPr>
        <p:txBody>
          <a:bodyPr wrap="square" rtlCol="0" anchor="t"/>
          <a:lstStyle/>
          <a:p>
            <a:pPr marL="0" indent="0">
              <a:lnSpc>
                <a:spcPts val="2448"/>
              </a:lnSpc>
              <a:buNone/>
            </a:pPr>
            <a:r>
              <a:rPr lang="en-US" sz="1530" dirty="0">
                <a:solidFill>
                  <a:srgbClr val="FFE5E5"/>
                </a:solidFill>
                <a:latin typeface="DM Sans" pitchFamily="34" charset="0"/>
                <a:ea typeface="DM Sans" pitchFamily="34" charset="-122"/>
                <a:cs typeface="DM Sans" pitchFamily="34" charset="-120"/>
              </a:rPr>
              <a:t>The implementation of the Smart Car Parking System delivers tangible benefits to both drivers and parking facility operators, enhancing the overall parking experience.</a:t>
            </a:r>
            <a:endParaRPr lang="en-US" sz="1530" dirty="0"/>
          </a:p>
        </p:txBody>
      </p:sp>
      <p:sp>
        <p:nvSpPr>
          <p:cNvPr id="7" name="Shape 3"/>
          <p:cNvSpPr/>
          <p:nvPr/>
        </p:nvSpPr>
        <p:spPr>
          <a:xfrm>
            <a:off x="2457450" y="4702254"/>
            <a:ext cx="3108960" cy="2992874"/>
          </a:xfrm>
          <a:prstGeom prst="roundRect">
            <a:avLst>
              <a:gd name="adj" fmla="val 2922"/>
            </a:avLst>
          </a:prstGeom>
          <a:solidFill>
            <a:srgbClr val="740B0B"/>
          </a:solidFill>
          <a:ln w="7620">
            <a:solidFill>
              <a:srgbClr val="8D2424"/>
            </a:solidFill>
            <a:prstDash val="solid"/>
          </a:ln>
        </p:spPr>
        <p:txBody>
          <a:bodyPr/>
          <a:lstStyle/>
          <a:p>
            <a:endParaRPr lang="en-IN"/>
          </a:p>
        </p:txBody>
      </p:sp>
      <p:sp>
        <p:nvSpPr>
          <p:cNvPr id="8" name="Text 4"/>
          <p:cNvSpPr/>
          <p:nvPr/>
        </p:nvSpPr>
        <p:spPr>
          <a:xfrm>
            <a:off x="2659380" y="4904184"/>
            <a:ext cx="2686288" cy="303609"/>
          </a:xfrm>
          <a:prstGeom prst="rect">
            <a:avLst/>
          </a:prstGeom>
          <a:noFill/>
          <a:ln/>
        </p:spPr>
        <p:txBody>
          <a:bodyPr wrap="none" rtlCol="0" anchor="t"/>
          <a:lstStyle/>
          <a:p>
            <a:pPr marL="0" indent="0">
              <a:lnSpc>
                <a:spcPts val="2391"/>
              </a:lnSpc>
              <a:buNone/>
            </a:pPr>
            <a:r>
              <a:rPr lang="en-US" sz="1913" dirty="0">
                <a:solidFill>
                  <a:srgbClr val="FFE5E5"/>
                </a:solidFill>
                <a:latin typeface="Dela Gothic One" pitchFamily="34" charset="0"/>
                <a:ea typeface="Dela Gothic One" pitchFamily="34" charset="-122"/>
                <a:cs typeface="Dela Gothic One" pitchFamily="34" charset="-120"/>
              </a:rPr>
              <a:t>Real-time Updates</a:t>
            </a:r>
            <a:endParaRPr lang="en-US" sz="1913" dirty="0"/>
          </a:p>
        </p:txBody>
      </p:sp>
      <p:sp>
        <p:nvSpPr>
          <p:cNvPr id="9" name="Text 5"/>
          <p:cNvSpPr/>
          <p:nvPr/>
        </p:nvSpPr>
        <p:spPr>
          <a:xfrm>
            <a:off x="2659380" y="5324356"/>
            <a:ext cx="2705100" cy="1554361"/>
          </a:xfrm>
          <a:prstGeom prst="rect">
            <a:avLst/>
          </a:prstGeom>
          <a:noFill/>
          <a:ln/>
        </p:spPr>
        <p:txBody>
          <a:bodyPr wrap="square" rtlCol="0" anchor="t"/>
          <a:lstStyle/>
          <a:p>
            <a:pPr marL="0" indent="0">
              <a:lnSpc>
                <a:spcPts val="2448"/>
              </a:lnSpc>
              <a:buNone/>
            </a:pPr>
            <a:r>
              <a:rPr lang="en-US" sz="1530" dirty="0">
                <a:solidFill>
                  <a:srgbClr val="FFE5E5"/>
                </a:solidFill>
                <a:latin typeface="DM Sans" pitchFamily="34" charset="0"/>
                <a:ea typeface="DM Sans" pitchFamily="34" charset="-122"/>
                <a:cs typeface="DM Sans" pitchFamily="34" charset="-120"/>
              </a:rPr>
              <a:t>Drivers can access real-time information on parking space availability, reducing the time and frustration spent searching for a spot.</a:t>
            </a:r>
            <a:endParaRPr lang="en-US" sz="1530" dirty="0"/>
          </a:p>
        </p:txBody>
      </p:sp>
      <p:sp>
        <p:nvSpPr>
          <p:cNvPr id="10" name="Shape 6"/>
          <p:cNvSpPr/>
          <p:nvPr/>
        </p:nvSpPr>
        <p:spPr>
          <a:xfrm>
            <a:off x="5760720" y="4702254"/>
            <a:ext cx="3108960" cy="2992874"/>
          </a:xfrm>
          <a:prstGeom prst="roundRect">
            <a:avLst>
              <a:gd name="adj" fmla="val 2922"/>
            </a:avLst>
          </a:prstGeom>
          <a:solidFill>
            <a:srgbClr val="740B0B"/>
          </a:solidFill>
          <a:ln w="7620">
            <a:solidFill>
              <a:srgbClr val="8D2424"/>
            </a:solidFill>
            <a:prstDash val="solid"/>
          </a:ln>
        </p:spPr>
        <p:txBody>
          <a:bodyPr/>
          <a:lstStyle/>
          <a:p>
            <a:endParaRPr lang="en-IN"/>
          </a:p>
        </p:txBody>
      </p:sp>
      <p:sp>
        <p:nvSpPr>
          <p:cNvPr id="11" name="Text 7"/>
          <p:cNvSpPr/>
          <p:nvPr/>
        </p:nvSpPr>
        <p:spPr>
          <a:xfrm>
            <a:off x="5962650" y="4904184"/>
            <a:ext cx="2705100" cy="607219"/>
          </a:xfrm>
          <a:prstGeom prst="rect">
            <a:avLst/>
          </a:prstGeom>
          <a:noFill/>
          <a:ln/>
        </p:spPr>
        <p:txBody>
          <a:bodyPr wrap="square" rtlCol="0" anchor="t"/>
          <a:lstStyle/>
          <a:p>
            <a:pPr marL="0" indent="0">
              <a:lnSpc>
                <a:spcPts val="2391"/>
              </a:lnSpc>
              <a:buNone/>
            </a:pPr>
            <a:r>
              <a:rPr lang="en-US" sz="1913" dirty="0">
                <a:solidFill>
                  <a:srgbClr val="FFE5E5"/>
                </a:solidFill>
                <a:latin typeface="Dela Gothic One" pitchFamily="34" charset="0"/>
                <a:ea typeface="Dela Gothic One" pitchFamily="34" charset="-122"/>
                <a:cs typeface="Dela Gothic One" pitchFamily="34" charset="-120"/>
              </a:rPr>
              <a:t>Optimized Utilization</a:t>
            </a:r>
            <a:endParaRPr lang="en-US" sz="1913" dirty="0"/>
          </a:p>
        </p:txBody>
      </p:sp>
      <p:sp>
        <p:nvSpPr>
          <p:cNvPr id="12" name="Text 8"/>
          <p:cNvSpPr/>
          <p:nvPr/>
        </p:nvSpPr>
        <p:spPr>
          <a:xfrm>
            <a:off x="5962650" y="5627965"/>
            <a:ext cx="2705100" cy="1865233"/>
          </a:xfrm>
          <a:prstGeom prst="rect">
            <a:avLst/>
          </a:prstGeom>
          <a:noFill/>
          <a:ln/>
        </p:spPr>
        <p:txBody>
          <a:bodyPr wrap="square" rtlCol="0" anchor="t"/>
          <a:lstStyle/>
          <a:p>
            <a:pPr marL="0" indent="0">
              <a:lnSpc>
                <a:spcPts val="2448"/>
              </a:lnSpc>
              <a:buNone/>
            </a:pPr>
            <a:r>
              <a:rPr lang="en-US" sz="1530" dirty="0">
                <a:solidFill>
                  <a:srgbClr val="FFE5E5"/>
                </a:solidFill>
                <a:latin typeface="DM Sans" pitchFamily="34" charset="0"/>
                <a:ea typeface="DM Sans" pitchFamily="34" charset="-122"/>
                <a:cs typeface="DM Sans" pitchFamily="34" charset="-120"/>
              </a:rPr>
              <a:t>The system's automated space management ensures optimal utilization of the parking facility, minimizing congestion and improving efficiency.</a:t>
            </a:r>
            <a:endParaRPr lang="en-US" sz="1530" dirty="0"/>
          </a:p>
        </p:txBody>
      </p:sp>
      <p:sp>
        <p:nvSpPr>
          <p:cNvPr id="13" name="Shape 9"/>
          <p:cNvSpPr/>
          <p:nvPr/>
        </p:nvSpPr>
        <p:spPr>
          <a:xfrm>
            <a:off x="9063990" y="4702254"/>
            <a:ext cx="3108960" cy="2992874"/>
          </a:xfrm>
          <a:prstGeom prst="roundRect">
            <a:avLst>
              <a:gd name="adj" fmla="val 2922"/>
            </a:avLst>
          </a:prstGeom>
          <a:solidFill>
            <a:srgbClr val="740B0B"/>
          </a:solidFill>
          <a:ln w="7620">
            <a:solidFill>
              <a:srgbClr val="8D2424"/>
            </a:solidFill>
            <a:prstDash val="solid"/>
          </a:ln>
        </p:spPr>
        <p:txBody>
          <a:bodyPr/>
          <a:lstStyle/>
          <a:p>
            <a:endParaRPr lang="en-IN"/>
          </a:p>
        </p:txBody>
      </p:sp>
      <p:sp>
        <p:nvSpPr>
          <p:cNvPr id="14" name="Text 10"/>
          <p:cNvSpPr/>
          <p:nvPr/>
        </p:nvSpPr>
        <p:spPr>
          <a:xfrm>
            <a:off x="9265920" y="4904184"/>
            <a:ext cx="2705100" cy="607219"/>
          </a:xfrm>
          <a:prstGeom prst="rect">
            <a:avLst/>
          </a:prstGeom>
          <a:noFill/>
          <a:ln/>
        </p:spPr>
        <p:txBody>
          <a:bodyPr wrap="square" rtlCol="0" anchor="t"/>
          <a:lstStyle/>
          <a:p>
            <a:pPr marL="0" indent="0">
              <a:lnSpc>
                <a:spcPts val="2391"/>
              </a:lnSpc>
              <a:buNone/>
            </a:pPr>
            <a:r>
              <a:rPr lang="en-US" sz="1913" dirty="0">
                <a:solidFill>
                  <a:srgbClr val="FFE5E5"/>
                </a:solidFill>
                <a:latin typeface="Dela Gothic One" pitchFamily="34" charset="0"/>
                <a:ea typeface="Dela Gothic One" pitchFamily="34" charset="-122"/>
                <a:cs typeface="Dela Gothic One" pitchFamily="34" charset="-120"/>
              </a:rPr>
              <a:t>Streamlined Operations</a:t>
            </a:r>
            <a:endParaRPr lang="en-US" sz="1913" dirty="0"/>
          </a:p>
        </p:txBody>
      </p:sp>
      <p:sp>
        <p:nvSpPr>
          <p:cNvPr id="15" name="Text 11"/>
          <p:cNvSpPr/>
          <p:nvPr/>
        </p:nvSpPr>
        <p:spPr>
          <a:xfrm>
            <a:off x="9265920" y="5627965"/>
            <a:ext cx="2705100" cy="1865233"/>
          </a:xfrm>
          <a:prstGeom prst="rect">
            <a:avLst/>
          </a:prstGeom>
          <a:noFill/>
          <a:ln/>
        </p:spPr>
        <p:txBody>
          <a:bodyPr wrap="square" rtlCol="0" anchor="t"/>
          <a:lstStyle/>
          <a:p>
            <a:pPr marL="0" indent="0">
              <a:lnSpc>
                <a:spcPts val="2448"/>
              </a:lnSpc>
              <a:buNone/>
            </a:pPr>
            <a:r>
              <a:rPr lang="en-US" sz="1530" dirty="0">
                <a:solidFill>
                  <a:srgbClr val="FFE5E5"/>
                </a:solidFill>
                <a:latin typeface="DM Sans" pitchFamily="34" charset="0"/>
                <a:ea typeface="DM Sans" pitchFamily="34" charset="-122"/>
                <a:cs typeface="DM Sans" pitchFamily="34" charset="-120"/>
              </a:rPr>
              <a:t>Parking lot operators benefit from reduced manual labor, enhanced data-driven decision-making, and improved customer satisfaction.</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dirty="0"/>
          </a:p>
        </p:txBody>
      </p:sp>
      <p:sp>
        <p:nvSpPr>
          <p:cNvPr id="4" name="Text 1"/>
          <p:cNvSpPr/>
          <p:nvPr/>
        </p:nvSpPr>
        <p:spPr>
          <a:xfrm>
            <a:off x="1760220" y="1196221"/>
            <a:ext cx="5554980" cy="694373"/>
          </a:xfrm>
          <a:prstGeom prst="rect">
            <a:avLst/>
          </a:prstGeom>
          <a:noFill/>
          <a:ln/>
        </p:spPr>
        <p:txBody>
          <a:bodyPr wrap="none" rtlCol="0" anchor="t"/>
          <a:lstStyle/>
          <a:p>
            <a:pPr marL="0" indent="0">
              <a:lnSpc>
                <a:spcPts val="5468"/>
              </a:lnSpc>
              <a:buNone/>
            </a:pPr>
            <a:r>
              <a:rPr lang="en-US" sz="4374" b="1" dirty="0">
                <a:solidFill>
                  <a:srgbClr val="FFC000"/>
                </a:solidFill>
                <a:latin typeface="Dela Gothic One" pitchFamily="34" charset="0"/>
                <a:ea typeface="Dela Gothic One" pitchFamily="34" charset="-122"/>
                <a:cs typeface="Dela Gothic One" pitchFamily="34" charset="-120"/>
              </a:rPr>
              <a:t>Future Scope</a:t>
            </a:r>
            <a:endParaRPr lang="en-US" sz="4374" dirty="0">
              <a:solidFill>
                <a:srgbClr val="FFC000"/>
              </a:solidFill>
            </a:endParaRPr>
          </a:p>
        </p:txBody>
      </p:sp>
      <p:sp>
        <p:nvSpPr>
          <p:cNvPr id="5" name="Text 2"/>
          <p:cNvSpPr/>
          <p:nvPr/>
        </p:nvSpPr>
        <p:spPr>
          <a:xfrm>
            <a:off x="1760220" y="2334935"/>
            <a:ext cx="11109960"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Smart Car Parking System is designed to be versatile and adaptable, allowing for seamless integration with emerging technologies and future advancements.</a:t>
            </a:r>
            <a:endParaRPr lang="en-US" sz="1750" dirty="0"/>
          </a:p>
        </p:txBody>
      </p:sp>
      <p:pic>
        <p:nvPicPr>
          <p:cNvPr id="6" name="Image 1" descr="preencoded.png"/>
          <p:cNvPicPr>
            <a:picLocks noChangeAspect="1"/>
          </p:cNvPicPr>
          <p:nvPr/>
        </p:nvPicPr>
        <p:blipFill>
          <a:blip r:embed="rId4"/>
          <a:stretch>
            <a:fillRect/>
          </a:stretch>
        </p:blipFill>
        <p:spPr>
          <a:xfrm>
            <a:off x="1760220" y="3295650"/>
            <a:ext cx="555427" cy="555427"/>
          </a:xfrm>
          <a:prstGeom prst="rect">
            <a:avLst/>
          </a:prstGeom>
        </p:spPr>
      </p:pic>
      <p:sp>
        <p:nvSpPr>
          <p:cNvPr id="7" name="Text 3"/>
          <p:cNvSpPr/>
          <p:nvPr/>
        </p:nvSpPr>
        <p:spPr>
          <a:xfrm>
            <a:off x="1760220" y="4073247"/>
            <a:ext cx="3068122"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Mobile Integration</a:t>
            </a:r>
            <a:endParaRPr lang="en-US" sz="2187" dirty="0"/>
          </a:p>
        </p:txBody>
      </p:sp>
      <p:sp>
        <p:nvSpPr>
          <p:cNvPr id="8" name="Text 4"/>
          <p:cNvSpPr/>
          <p:nvPr/>
        </p:nvSpPr>
        <p:spPr>
          <a:xfrm>
            <a:off x="1760220" y="4553664"/>
            <a:ext cx="3481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Integrating the system with mobile applications can enable remote parking space reservation, allowing drivers to secure a spot before arriving at the facility.</a:t>
            </a:r>
            <a:endParaRPr lang="en-US" sz="1750" dirty="0"/>
          </a:p>
        </p:txBody>
      </p:sp>
      <p:pic>
        <p:nvPicPr>
          <p:cNvPr id="9" name="Image 2" descr="preencoded.png"/>
          <p:cNvPicPr>
            <a:picLocks noChangeAspect="1"/>
          </p:cNvPicPr>
          <p:nvPr/>
        </p:nvPicPr>
        <p:blipFill>
          <a:blip r:embed="rId5"/>
          <a:stretch>
            <a:fillRect/>
          </a:stretch>
        </p:blipFill>
        <p:spPr>
          <a:xfrm>
            <a:off x="5574625" y="3295650"/>
            <a:ext cx="555427" cy="555427"/>
          </a:xfrm>
          <a:prstGeom prst="rect">
            <a:avLst/>
          </a:prstGeom>
        </p:spPr>
      </p:pic>
      <p:sp>
        <p:nvSpPr>
          <p:cNvPr id="10" name="Text 5"/>
          <p:cNvSpPr/>
          <p:nvPr/>
        </p:nvSpPr>
        <p:spPr>
          <a:xfrm>
            <a:off x="5574625" y="4073247"/>
            <a:ext cx="2919055"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Machine Learning</a:t>
            </a:r>
            <a:endParaRPr lang="en-US" sz="2187" dirty="0"/>
          </a:p>
        </p:txBody>
      </p:sp>
      <p:sp>
        <p:nvSpPr>
          <p:cNvPr id="11" name="Text 6"/>
          <p:cNvSpPr/>
          <p:nvPr/>
        </p:nvSpPr>
        <p:spPr>
          <a:xfrm>
            <a:off x="5574625" y="4553664"/>
            <a:ext cx="3481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Implementing machine learning algorithms can enhance the system's predictive capabilities, forecasting parking space availability based on historical data and user patterns.</a:t>
            </a:r>
            <a:endParaRPr lang="en-US" sz="1750" dirty="0"/>
          </a:p>
        </p:txBody>
      </p:sp>
      <p:pic>
        <p:nvPicPr>
          <p:cNvPr id="12" name="Image 3" descr="preencoded.png"/>
          <p:cNvPicPr>
            <a:picLocks noChangeAspect="1"/>
          </p:cNvPicPr>
          <p:nvPr/>
        </p:nvPicPr>
        <p:blipFill>
          <a:blip r:embed="rId6"/>
          <a:stretch>
            <a:fillRect/>
          </a:stretch>
        </p:blipFill>
        <p:spPr>
          <a:xfrm>
            <a:off x="9389031" y="3295650"/>
            <a:ext cx="555427" cy="555427"/>
          </a:xfrm>
          <a:prstGeom prst="rect">
            <a:avLst/>
          </a:prstGeom>
        </p:spPr>
      </p:pic>
      <p:sp>
        <p:nvSpPr>
          <p:cNvPr id="13" name="Text 7"/>
          <p:cNvSpPr/>
          <p:nvPr/>
        </p:nvSpPr>
        <p:spPr>
          <a:xfrm>
            <a:off x="9389031" y="4073247"/>
            <a:ext cx="3481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City-wide Integration</a:t>
            </a:r>
            <a:endParaRPr lang="en-US" sz="2187" dirty="0"/>
          </a:p>
        </p:txBody>
      </p:sp>
      <p:sp>
        <p:nvSpPr>
          <p:cNvPr id="14" name="Text 8"/>
          <p:cNvSpPr/>
          <p:nvPr/>
        </p:nvSpPr>
        <p:spPr>
          <a:xfrm>
            <a:off x="9389031" y="4900851"/>
            <a:ext cx="3481149" cy="2132409"/>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Expanding the system to larger parking facilities and integrating it with city-wide traffic management systems can create a comprehensive smart city infrastructure.</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47750"/>
            <a:ext cx="10147102" cy="694373"/>
          </a:xfrm>
          <a:prstGeom prst="rect">
            <a:avLst/>
          </a:prstGeom>
          <a:noFill/>
          <a:ln/>
        </p:spPr>
        <p:txBody>
          <a:bodyPr wrap="none" rtlCol="0" anchor="t"/>
          <a:lstStyle/>
          <a:p>
            <a:pPr marL="0" indent="0">
              <a:lnSpc>
                <a:spcPts val="5468"/>
              </a:lnSpc>
              <a:buNone/>
            </a:pPr>
            <a:r>
              <a:rPr lang="en-US" sz="4374" dirty="0">
                <a:solidFill>
                  <a:schemeClr val="accent5"/>
                </a:solidFill>
                <a:latin typeface="Dela Gothic One" pitchFamily="34" charset="0"/>
                <a:ea typeface="Dela Gothic One" pitchFamily="34" charset="-122"/>
                <a:cs typeface="Dela Gothic One" pitchFamily="34" charset="-120"/>
              </a:rPr>
              <a:t>Scalable and Adaptable Design</a:t>
            </a:r>
            <a:endParaRPr lang="en-US" sz="4374" dirty="0">
              <a:solidFill>
                <a:schemeClr val="accent5"/>
              </a:solidFill>
            </a:endParaRPr>
          </a:p>
        </p:txBody>
      </p:sp>
      <p:sp>
        <p:nvSpPr>
          <p:cNvPr id="5" name="Text 2"/>
          <p:cNvSpPr/>
          <p:nvPr/>
        </p:nvSpPr>
        <p:spPr>
          <a:xfrm>
            <a:off x="1760220" y="2186464"/>
            <a:ext cx="11109960"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Smart Car Parking System is designed with scalability and adaptability in mind, making it suitable for a wide range of parking facilities, from small lots to large-scale urban areas.</a:t>
            </a:r>
            <a:endParaRPr lang="en-US" sz="1750" dirty="0"/>
          </a:p>
        </p:txBody>
      </p:sp>
      <p:sp>
        <p:nvSpPr>
          <p:cNvPr id="6" name="Text 3"/>
          <p:cNvSpPr/>
          <p:nvPr/>
        </p:nvSpPr>
        <p:spPr>
          <a:xfrm>
            <a:off x="1760220" y="3369350"/>
            <a:ext cx="3631525"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Scalable Architecture</a:t>
            </a:r>
            <a:endParaRPr lang="en-US" sz="2187" dirty="0"/>
          </a:p>
        </p:txBody>
      </p:sp>
      <p:sp>
        <p:nvSpPr>
          <p:cNvPr id="7" name="Text 4"/>
          <p:cNvSpPr/>
          <p:nvPr/>
        </p:nvSpPr>
        <p:spPr>
          <a:xfrm>
            <a:off x="1760220" y="3938707"/>
            <a:ext cx="5283994"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modular design of the system allows for easy expansion to accommodate growing parking needs, with the ability to add more sensors, barriers, and display units as required.</a:t>
            </a:r>
            <a:endParaRPr lang="en-US" sz="1750" dirty="0"/>
          </a:p>
        </p:txBody>
      </p:sp>
      <p:sp>
        <p:nvSpPr>
          <p:cNvPr id="8" name="Text 5"/>
          <p:cNvSpPr/>
          <p:nvPr/>
        </p:nvSpPr>
        <p:spPr>
          <a:xfrm>
            <a:off x="1760220" y="5560219"/>
            <a:ext cx="5283994"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ESP 32-based central processing unit can handle the increased data flow and control requirements of larger parking facilities, ensuring seamless operation at scale.</a:t>
            </a:r>
            <a:endParaRPr lang="en-US" sz="1750" dirty="0"/>
          </a:p>
        </p:txBody>
      </p:sp>
      <p:sp>
        <p:nvSpPr>
          <p:cNvPr id="9" name="Text 6"/>
          <p:cNvSpPr/>
          <p:nvPr/>
        </p:nvSpPr>
        <p:spPr>
          <a:xfrm>
            <a:off x="7593806" y="3369350"/>
            <a:ext cx="3681413"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Adaptable Integration</a:t>
            </a:r>
            <a:endParaRPr lang="en-US" sz="2187" dirty="0"/>
          </a:p>
        </p:txBody>
      </p:sp>
      <p:sp>
        <p:nvSpPr>
          <p:cNvPr id="10" name="Text 7"/>
          <p:cNvSpPr/>
          <p:nvPr/>
        </p:nvSpPr>
        <p:spPr>
          <a:xfrm>
            <a:off x="7593806" y="3938707"/>
            <a:ext cx="5283994"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system's open architecture enables seamless integration with various third-party platforms and systems, such as parking management software, mobile apps, and city-wide traffic control systems.</a:t>
            </a:r>
            <a:endParaRPr lang="en-US" sz="1750" dirty="0"/>
          </a:p>
        </p:txBody>
      </p:sp>
      <p:sp>
        <p:nvSpPr>
          <p:cNvPr id="11" name="Text 8"/>
          <p:cNvSpPr/>
          <p:nvPr/>
        </p:nvSpPr>
        <p:spPr>
          <a:xfrm>
            <a:off x="7593806" y="5560219"/>
            <a:ext cx="5283994"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This flexibility ensures that the Smart Car Parking System can be tailored to the unique requirements of different parking facilities, providing a customized solution for each client.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21262"/>
            <a:ext cx="5554980" cy="694373"/>
          </a:xfrm>
          <a:prstGeom prst="rect">
            <a:avLst/>
          </a:prstGeom>
          <a:noFill/>
          <a:ln/>
        </p:spPr>
        <p:txBody>
          <a:bodyPr wrap="none" rtlCol="0" anchor="t"/>
          <a:lstStyle/>
          <a:p>
            <a:pPr marL="0" indent="0">
              <a:lnSpc>
                <a:spcPts val="5468"/>
              </a:lnSpc>
              <a:buNone/>
            </a:pPr>
            <a:r>
              <a:rPr lang="en-US" sz="4374" dirty="0">
                <a:solidFill>
                  <a:srgbClr val="C00000"/>
                </a:solidFill>
                <a:latin typeface="Dela Gothic One" pitchFamily="34" charset="0"/>
                <a:ea typeface="Dela Gothic One" pitchFamily="34" charset="-122"/>
                <a:cs typeface="Dela Gothic One" pitchFamily="34" charset="-120"/>
              </a:rPr>
              <a:t>Conclusion</a:t>
            </a:r>
            <a:endParaRPr lang="en-US" sz="4374" dirty="0">
              <a:solidFill>
                <a:srgbClr val="C00000"/>
              </a:solidFill>
            </a:endParaRPr>
          </a:p>
        </p:txBody>
      </p:sp>
      <p:sp>
        <p:nvSpPr>
          <p:cNvPr id="6" name="Text 2"/>
          <p:cNvSpPr/>
          <p:nvPr/>
        </p:nvSpPr>
        <p:spPr>
          <a:xfrm>
            <a:off x="6319599" y="2548890"/>
            <a:ext cx="7477601"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Smart Car Parking System offers a comprehensive solution to the challenges faced by traditional parking systems. By leveraging the power of IoT technology, this innovative system enhances the parking experience for both drivers and facility operators, leading to increased efficiency, reduced congestion, and improved customer satisfaction.</a:t>
            </a:r>
            <a:endParaRPr lang="en-US" sz="1750" dirty="0"/>
          </a:p>
        </p:txBody>
      </p:sp>
      <p:sp>
        <p:nvSpPr>
          <p:cNvPr id="7" name="Text 3"/>
          <p:cNvSpPr/>
          <p:nvPr/>
        </p:nvSpPr>
        <p:spPr>
          <a:xfrm>
            <a:off x="6319599" y="4575810"/>
            <a:ext cx="7477601" cy="2132409"/>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With its real-time monitoring, automated space management, and seamless data integration capabilities, the Smart Car Parking System sets a new standard in parking management. As cities and communities continue to evolve, this scalable and adaptable solution is poised to play a crucial role in the development of smart city infrastructure, paving the way for a more efficient and sustainable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490073"/>
            <a:ext cx="5554980" cy="694373"/>
          </a:xfrm>
          <a:prstGeom prst="rect">
            <a:avLst/>
          </a:prstGeom>
          <a:noFill/>
          <a:ln/>
        </p:spPr>
        <p:txBody>
          <a:bodyPr wrap="none" rtlCol="0" anchor="t"/>
          <a:lstStyle/>
          <a:p>
            <a:pPr marL="0" indent="0">
              <a:lnSpc>
                <a:spcPts val="5468"/>
              </a:lnSpc>
              <a:buNone/>
            </a:pPr>
            <a:r>
              <a:rPr lang="en-US" sz="4374" dirty="0">
                <a:solidFill>
                  <a:schemeClr val="accent4">
                    <a:lumMod val="60000"/>
                    <a:lumOff val="40000"/>
                  </a:schemeClr>
                </a:solidFill>
                <a:latin typeface="Dela Gothic One" pitchFamily="34" charset="0"/>
                <a:ea typeface="Dela Gothic One" pitchFamily="34" charset="-122"/>
                <a:cs typeface="Dela Gothic One" pitchFamily="34" charset="-120"/>
              </a:rPr>
              <a:t>Introduction</a:t>
            </a:r>
            <a:endParaRPr lang="en-US" sz="4374" dirty="0">
              <a:solidFill>
                <a:schemeClr val="accent4">
                  <a:lumMod val="60000"/>
                  <a:lumOff val="40000"/>
                </a:schemeClr>
              </a:solidFill>
            </a:endParaRPr>
          </a:p>
        </p:txBody>
      </p:sp>
      <p:sp>
        <p:nvSpPr>
          <p:cNvPr id="6" name="Text 2"/>
          <p:cNvSpPr/>
          <p:nvPr/>
        </p:nvSpPr>
        <p:spPr>
          <a:xfrm>
            <a:off x="833199" y="3517702"/>
            <a:ext cx="7477601" cy="2221706"/>
          </a:xfrm>
          <a:prstGeom prst="rect">
            <a:avLst/>
          </a:prstGeom>
          <a:noFill/>
          <a:ln/>
        </p:spPr>
        <p:txBody>
          <a:bodyPr wrap="square" rtlCol="0" anchor="t"/>
          <a:lstStyle/>
          <a:p>
            <a:pPr marL="0" indent="0">
              <a:lnSpc>
                <a:spcPts val="3499"/>
              </a:lnSpc>
              <a:buNone/>
            </a:pPr>
            <a:r>
              <a:rPr lang="en-US" sz="2187" dirty="0">
                <a:solidFill>
                  <a:srgbClr val="FFE5E5"/>
                </a:solidFill>
                <a:latin typeface="DM Sans" pitchFamily="34" charset="0"/>
                <a:ea typeface="DM Sans" pitchFamily="34" charset="-122"/>
                <a:cs typeface="DM Sans" pitchFamily="34" charset="-120"/>
              </a:rPr>
              <a:t>Revolutionizing the way, we manage parking with an innovative IoT-based solution. This cutting-edge system employs advanced sensors, real-time data processing, and seamless automation to transform the parking experience for both drivers and facility operators.</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2267903"/>
            <a:ext cx="6499622" cy="694373"/>
          </a:xfrm>
          <a:prstGeom prst="rect">
            <a:avLst/>
          </a:prstGeom>
          <a:noFill/>
          <a:ln/>
        </p:spPr>
        <p:txBody>
          <a:bodyPr wrap="none" rtlCol="0" anchor="t"/>
          <a:lstStyle/>
          <a:p>
            <a:pPr marL="0" indent="0">
              <a:lnSpc>
                <a:spcPts val="5468"/>
              </a:lnSpc>
              <a:buNone/>
            </a:pPr>
            <a:r>
              <a:rPr lang="en-US" sz="4374" dirty="0">
                <a:solidFill>
                  <a:srgbClr val="FF0000"/>
                </a:solidFill>
                <a:latin typeface="Dela Gothic One" pitchFamily="34" charset="0"/>
                <a:ea typeface="Dela Gothic One" pitchFamily="34" charset="-122"/>
                <a:cs typeface="Dela Gothic One" pitchFamily="34" charset="-120"/>
              </a:rPr>
              <a:t>Problem Statement</a:t>
            </a:r>
            <a:endParaRPr lang="en-US" sz="4374" dirty="0">
              <a:solidFill>
                <a:srgbClr val="FF0000"/>
              </a:solidFill>
            </a:endParaRPr>
          </a:p>
        </p:txBody>
      </p:sp>
      <p:sp>
        <p:nvSpPr>
          <p:cNvPr id="6" name="Text 2"/>
          <p:cNvSpPr/>
          <p:nvPr/>
        </p:nvSpPr>
        <p:spPr>
          <a:xfrm>
            <a:off x="4490799" y="3295531"/>
            <a:ext cx="9306401" cy="2666048"/>
          </a:xfrm>
          <a:prstGeom prst="rect">
            <a:avLst/>
          </a:prstGeom>
          <a:noFill/>
          <a:ln/>
        </p:spPr>
        <p:txBody>
          <a:bodyPr wrap="square" rtlCol="0" anchor="t"/>
          <a:lstStyle/>
          <a:p>
            <a:pPr marL="0" indent="0">
              <a:lnSpc>
                <a:spcPts val="3499"/>
              </a:lnSpc>
              <a:buNone/>
            </a:pPr>
            <a:r>
              <a:rPr lang="en-US" sz="2187" dirty="0">
                <a:solidFill>
                  <a:srgbClr val="FFE5E5"/>
                </a:solidFill>
                <a:latin typeface="DM Sans" pitchFamily="34" charset="0"/>
                <a:ea typeface="DM Sans" pitchFamily="34" charset="-122"/>
                <a:cs typeface="DM Sans" pitchFamily="34" charset="-120"/>
              </a:rPr>
              <a:t>Traditional parking systems often fall short in providing drivers with accurate, up-to-date information on available spaces, leading to frustration and inefficiency.  Wasted time for both drivers and parking lot operators. The Smart Car Parking System aims to tackle these challenges by leveraging the power of IoT (Internet of Things) technology.</a:t>
            </a:r>
            <a:endParaRPr lang="en-US" sz="218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8516422" cy="694373"/>
          </a:xfrm>
          <a:prstGeom prst="rect">
            <a:avLst/>
          </a:prstGeom>
          <a:noFill/>
          <a:ln/>
        </p:spPr>
        <p:txBody>
          <a:bodyPr wrap="none" rtlCol="0" anchor="t"/>
          <a:lstStyle/>
          <a:p>
            <a:pPr marL="0" indent="0">
              <a:lnSpc>
                <a:spcPts val="5468"/>
              </a:lnSpc>
              <a:buNone/>
            </a:pPr>
            <a:r>
              <a:rPr lang="en-US" sz="4374" dirty="0">
                <a:solidFill>
                  <a:srgbClr val="FF0000"/>
                </a:solidFill>
                <a:latin typeface="Dela Gothic One" pitchFamily="34" charset="0"/>
                <a:ea typeface="Dela Gothic One" pitchFamily="34" charset="-122"/>
                <a:cs typeface="Dela Gothic One" pitchFamily="34" charset="-120"/>
              </a:rPr>
              <a:t>Problem Statement Cont..</a:t>
            </a:r>
            <a:endParaRPr lang="en-US" sz="4374" dirty="0">
              <a:solidFill>
                <a:srgbClr val="FF0000"/>
              </a:solidFill>
            </a:endParaRPr>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464712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Inefficient Space Utilization</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Without real-time data, parking facilities struggle to optimize space allocation, leading to underutilized spaces and increased congestion.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Lack of Visibility</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Drivers often face the frustration of searching for available spaces, especially in unfamiliar cities, wasting valuable time and resources.</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3101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Manual Operations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Reliance on manual ticketing and space management can result in human errors and delays, further exacerbating the parking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64419"/>
            <a:ext cx="5737027" cy="694373"/>
          </a:xfrm>
          <a:prstGeom prst="rect">
            <a:avLst/>
          </a:prstGeom>
          <a:noFill/>
          <a:ln/>
        </p:spPr>
        <p:txBody>
          <a:bodyPr wrap="none" rtlCol="0" anchor="t"/>
          <a:lstStyle/>
          <a:p>
            <a:pPr marL="0" indent="0">
              <a:lnSpc>
                <a:spcPts val="5468"/>
              </a:lnSpc>
              <a:buNone/>
            </a:pPr>
            <a:r>
              <a:rPr lang="en-US" sz="4374" dirty="0">
                <a:solidFill>
                  <a:srgbClr val="00B0F0"/>
                </a:solidFill>
                <a:latin typeface="Dela Gothic One" pitchFamily="34" charset="0"/>
                <a:ea typeface="Dela Gothic One" pitchFamily="34" charset="-122"/>
                <a:cs typeface="Dela Gothic One" pitchFamily="34" charset="-120"/>
              </a:rPr>
              <a:t>System Overview</a:t>
            </a:r>
            <a:endParaRPr lang="en-US" sz="4374" dirty="0">
              <a:solidFill>
                <a:srgbClr val="00B0F0"/>
              </a:solidFill>
            </a:endParaRPr>
          </a:p>
        </p:txBody>
      </p:sp>
      <p:sp>
        <p:nvSpPr>
          <p:cNvPr id="5" name="Text 2"/>
          <p:cNvSpPr/>
          <p:nvPr/>
        </p:nvSpPr>
        <p:spPr>
          <a:xfrm>
            <a:off x="1760220" y="2203133"/>
            <a:ext cx="11109960"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Smart Car Parking System employs a comprehensive set of hardware and software components to create a seamless and efficient parking management solution. By integrating IR sensors, servo motors, an LCD display, and a ESP 32, the system continuously monitors parking space availability, controls access, and provides real-time information to drivers.</a:t>
            </a:r>
            <a:endParaRPr lang="en-US" sz="1750" dirty="0"/>
          </a:p>
        </p:txBody>
      </p:sp>
      <p:sp>
        <p:nvSpPr>
          <p:cNvPr id="6" name="Text 3"/>
          <p:cNvSpPr/>
          <p:nvPr/>
        </p:nvSpPr>
        <p:spPr>
          <a:xfrm>
            <a:off x="1760220" y="3957995"/>
            <a:ext cx="378083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Hardware Components</a:t>
            </a:r>
            <a:endParaRPr lang="en-US" sz="2187" dirty="0"/>
          </a:p>
        </p:txBody>
      </p:sp>
      <p:sp>
        <p:nvSpPr>
          <p:cNvPr id="7" name="Text 4"/>
          <p:cNvSpPr/>
          <p:nvPr/>
        </p:nvSpPr>
        <p:spPr>
          <a:xfrm>
            <a:off x="1760220" y="4638437"/>
            <a:ext cx="11109960"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 IR Sensors: Detect the presence of vehicles in parking spaces</a:t>
            </a:r>
            <a:endParaRPr lang="en-US" sz="1750" dirty="0"/>
          </a:p>
        </p:txBody>
      </p:sp>
      <p:sp>
        <p:nvSpPr>
          <p:cNvPr id="8" name="Text 5"/>
          <p:cNvSpPr/>
          <p:nvPr/>
        </p:nvSpPr>
        <p:spPr>
          <a:xfrm>
            <a:off x="1760220" y="5243751"/>
            <a:ext cx="11109960"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 Servo Motor: Controls the barrier to open and close parking spaces</a:t>
            </a:r>
            <a:endParaRPr lang="en-US" sz="1750" dirty="0"/>
          </a:p>
        </p:txBody>
      </p:sp>
      <p:sp>
        <p:nvSpPr>
          <p:cNvPr id="9" name="Text 6"/>
          <p:cNvSpPr/>
          <p:nvPr/>
        </p:nvSpPr>
        <p:spPr>
          <a:xfrm>
            <a:off x="1760220" y="5849064"/>
            <a:ext cx="11109960"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 LCD Display: Displays real-time parking availability and other relevant information</a:t>
            </a:r>
            <a:endParaRPr lang="en-US" sz="1750" dirty="0"/>
          </a:p>
        </p:txBody>
      </p:sp>
      <p:sp>
        <p:nvSpPr>
          <p:cNvPr id="10" name="Text 7"/>
          <p:cNvSpPr/>
          <p:nvPr/>
        </p:nvSpPr>
        <p:spPr>
          <a:xfrm>
            <a:off x="1760220" y="6454378"/>
            <a:ext cx="11109960"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 ESP 32: Acts as the central processing unit, receiving data from sensors and controlling output devices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684853"/>
            <a:ext cx="5609392" cy="555427"/>
          </a:xfrm>
          <a:prstGeom prst="rect">
            <a:avLst/>
          </a:prstGeom>
          <a:noFill/>
          <a:ln/>
        </p:spPr>
        <p:txBody>
          <a:bodyPr wrap="none" rtlCol="0" anchor="t"/>
          <a:lstStyle/>
          <a:p>
            <a:pPr marL="0" indent="0">
              <a:lnSpc>
                <a:spcPts val="4374"/>
              </a:lnSpc>
              <a:buNone/>
            </a:pPr>
            <a:r>
              <a:rPr lang="en-US" sz="3499" dirty="0">
                <a:solidFill>
                  <a:srgbClr val="0070C0"/>
                </a:solidFill>
                <a:latin typeface="Dela Gothic One" pitchFamily="34" charset="0"/>
                <a:ea typeface="Dela Gothic One" pitchFamily="34" charset="-122"/>
                <a:cs typeface="Dela Gothic One" pitchFamily="34" charset="-120"/>
              </a:rPr>
              <a:t>Software Integration</a:t>
            </a:r>
            <a:endParaRPr lang="en-US" sz="3499" dirty="0">
              <a:solidFill>
                <a:srgbClr val="0070C0"/>
              </a:solidFill>
            </a:endParaRPr>
          </a:p>
        </p:txBody>
      </p:sp>
      <p:sp>
        <p:nvSpPr>
          <p:cNvPr id="5" name="Text 2"/>
          <p:cNvSpPr/>
          <p:nvPr/>
        </p:nvSpPr>
        <p:spPr>
          <a:xfrm>
            <a:off x="1760220" y="2684621"/>
            <a:ext cx="11109960" cy="888682"/>
          </a:xfrm>
          <a:prstGeom prst="rect">
            <a:avLst/>
          </a:prstGeom>
          <a:noFill/>
          <a:ln/>
        </p:spPr>
        <p:txBody>
          <a:bodyPr wrap="square" rtlCol="0" anchor="t"/>
          <a:lstStyle/>
          <a:p>
            <a:pPr marL="0" indent="0" algn="l">
              <a:lnSpc>
                <a:spcPts val="3499"/>
              </a:lnSpc>
              <a:buNone/>
            </a:pPr>
            <a:r>
              <a:rPr lang="en-US" sz="2187" dirty="0">
                <a:solidFill>
                  <a:srgbClr val="FFE5E5"/>
                </a:solidFill>
                <a:latin typeface="DM Sans" pitchFamily="34" charset="0"/>
                <a:ea typeface="DM Sans" pitchFamily="34" charset="-122"/>
                <a:cs typeface="DM Sans" pitchFamily="34" charset="-120"/>
              </a:rPr>
              <a:t>-The machine library is a built-in library in Python that allows us to control the GPIO pins on the ESP 32</a:t>
            </a:r>
            <a:endParaRPr lang="en-US" sz="2187" dirty="0"/>
          </a:p>
        </p:txBody>
      </p:sp>
      <p:sp>
        <p:nvSpPr>
          <p:cNvPr id="6" name="Text 3"/>
          <p:cNvSpPr/>
          <p:nvPr/>
        </p:nvSpPr>
        <p:spPr>
          <a:xfrm>
            <a:off x="1760220" y="3823216"/>
            <a:ext cx="11109960" cy="444341"/>
          </a:xfrm>
          <a:prstGeom prst="rect">
            <a:avLst/>
          </a:prstGeom>
          <a:noFill/>
          <a:ln/>
        </p:spPr>
        <p:txBody>
          <a:bodyPr wrap="none" rtlCol="0" anchor="t"/>
          <a:lstStyle/>
          <a:p>
            <a:pPr marL="0" indent="0" algn="l">
              <a:lnSpc>
                <a:spcPts val="3499"/>
              </a:lnSpc>
              <a:buNone/>
            </a:pPr>
            <a:r>
              <a:rPr lang="en-US" sz="2187" dirty="0">
                <a:solidFill>
                  <a:srgbClr val="FFE5E5"/>
                </a:solidFill>
                <a:latin typeface="DM Sans" pitchFamily="34" charset="0"/>
                <a:ea typeface="DM Sans" pitchFamily="34" charset="-122"/>
                <a:cs typeface="DM Sans" pitchFamily="34" charset="-120"/>
              </a:rPr>
              <a:t> -The smbus library is used to enable the I2C protocol with our ESP 32</a:t>
            </a:r>
            <a:endParaRPr lang="en-US" sz="2187" dirty="0"/>
          </a:p>
        </p:txBody>
      </p:sp>
      <p:sp>
        <p:nvSpPr>
          <p:cNvPr id="7" name="Text 4"/>
          <p:cNvSpPr/>
          <p:nvPr/>
        </p:nvSpPr>
        <p:spPr>
          <a:xfrm>
            <a:off x="1760220" y="4517469"/>
            <a:ext cx="11109960" cy="888682"/>
          </a:xfrm>
          <a:prstGeom prst="rect">
            <a:avLst/>
          </a:prstGeom>
          <a:noFill/>
          <a:ln/>
        </p:spPr>
        <p:txBody>
          <a:bodyPr wrap="square" rtlCol="0" anchor="t"/>
          <a:lstStyle/>
          <a:p>
            <a:pPr marL="0" indent="0" algn="l">
              <a:lnSpc>
                <a:spcPts val="3499"/>
              </a:lnSpc>
              <a:buNone/>
            </a:pPr>
            <a:r>
              <a:rPr lang="en-US" sz="2187" dirty="0">
                <a:solidFill>
                  <a:srgbClr val="FFE5E5"/>
                </a:solidFill>
                <a:latin typeface="DM Sans" pitchFamily="34" charset="0"/>
                <a:ea typeface="DM Sans" pitchFamily="34" charset="-122"/>
                <a:cs typeface="DM Sans" pitchFamily="34" charset="-120"/>
              </a:rPr>
              <a:t>- ESP 32 programming: Collects data from IR sensors, processes it, and sends commands to the servo       motor and LCD display</a:t>
            </a:r>
            <a:endParaRPr lang="en-US" sz="2187" dirty="0"/>
          </a:p>
        </p:txBody>
      </p:sp>
      <p:sp>
        <p:nvSpPr>
          <p:cNvPr id="8" name="Text 5"/>
          <p:cNvSpPr/>
          <p:nvPr/>
        </p:nvSpPr>
        <p:spPr>
          <a:xfrm>
            <a:off x="1760220" y="5656064"/>
            <a:ext cx="11109960" cy="888682"/>
          </a:xfrm>
          <a:prstGeom prst="rect">
            <a:avLst/>
          </a:prstGeom>
          <a:noFill/>
          <a:ln/>
        </p:spPr>
        <p:txBody>
          <a:bodyPr wrap="square" rtlCol="0" anchor="t"/>
          <a:lstStyle/>
          <a:p>
            <a:pPr marL="0" indent="0" algn="l">
              <a:lnSpc>
                <a:spcPts val="3499"/>
              </a:lnSpc>
              <a:buNone/>
            </a:pPr>
            <a:r>
              <a:rPr lang="en-US" sz="2187" dirty="0">
                <a:solidFill>
                  <a:srgbClr val="FFE5E5"/>
                </a:solidFill>
                <a:latin typeface="DM Sans" pitchFamily="34" charset="0"/>
                <a:ea typeface="DM Sans" pitchFamily="34" charset="-122"/>
                <a:cs typeface="DM Sans" pitchFamily="34" charset="-120"/>
              </a:rPr>
              <a:t>- ThingSpeak integration: Utilizes the ThingSpeak platform for real-time data visualization and storage</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p:cNvPicPr>
            <a:picLocks noChangeAspect="1"/>
          </p:cNvPicPr>
          <p:nvPr/>
        </p:nvPicPr>
        <p:blipFill>
          <a:blip r:embed="rId4"/>
          <a:srcRect/>
          <a:stretch/>
        </p:blipFill>
        <p:spPr>
          <a:xfrm>
            <a:off x="-1" y="1468804"/>
            <a:ext cx="7933429" cy="5323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1"/>
          <p:cNvSpPr/>
          <p:nvPr/>
        </p:nvSpPr>
        <p:spPr>
          <a:xfrm>
            <a:off x="7933429" y="1468804"/>
            <a:ext cx="2777490" cy="347186"/>
          </a:xfrm>
          <a:prstGeom prst="rect">
            <a:avLst/>
          </a:prstGeom>
          <a:noFill/>
          <a:ln/>
        </p:spPr>
        <p:txBody>
          <a:bodyPr wrap="none" rtlCol="0" anchor="t"/>
          <a:lstStyle/>
          <a:p>
            <a:pPr marL="0" indent="0">
              <a:lnSpc>
                <a:spcPts val="2734"/>
              </a:lnSpc>
              <a:buNone/>
            </a:pPr>
            <a:r>
              <a:rPr lang="en-US" sz="3500" dirty="0">
                <a:solidFill>
                  <a:srgbClr val="CC0099"/>
                </a:solidFill>
                <a:latin typeface="Dela Gothic One" pitchFamily="34" charset="0"/>
                <a:ea typeface="Dela Gothic One" pitchFamily="34" charset="-122"/>
                <a:cs typeface="Dela Gothic One" pitchFamily="34" charset="-120"/>
              </a:rPr>
              <a:t>ESP 32 </a:t>
            </a:r>
            <a:endParaRPr lang="en-US" sz="3500" dirty="0">
              <a:solidFill>
                <a:srgbClr val="CC0099"/>
              </a:solidFill>
            </a:endParaRPr>
          </a:p>
        </p:txBody>
      </p:sp>
      <p:sp>
        <p:nvSpPr>
          <p:cNvPr id="10" name="TextBox 9">
            <a:extLst>
              <a:ext uri="{FF2B5EF4-FFF2-40B4-BE49-F238E27FC236}">
                <a16:creationId xmlns:a16="http://schemas.microsoft.com/office/drawing/2014/main" id="{A8087D49-265F-BBC9-151B-81C1CB6CBB17}"/>
              </a:ext>
            </a:extLst>
          </p:cNvPr>
          <p:cNvSpPr txBox="1"/>
          <p:nvPr/>
        </p:nvSpPr>
        <p:spPr>
          <a:xfrm>
            <a:off x="7933429" y="1991081"/>
            <a:ext cx="6478859" cy="480131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ESP32 is a low-cost, low-power System on Chip (SoC) microcontroller developed by </a:t>
            </a:r>
            <a:r>
              <a:rPr lang="en-IN" dirty="0" err="1">
                <a:solidFill>
                  <a:schemeClr val="bg1"/>
                </a:solidFill>
                <a:latin typeface="DM Sans" pitchFamily="2" charset="0"/>
                <a:cs typeface="Times New Roman" panose="02020603050405020304" pitchFamily="18" charset="0"/>
              </a:rPr>
              <a:t>Espressif</a:t>
            </a:r>
            <a:r>
              <a:rPr lang="en-IN" dirty="0">
                <a:solidFill>
                  <a:schemeClr val="bg1"/>
                </a:solidFill>
                <a:latin typeface="DM Sans" pitchFamily="2" charset="0"/>
                <a:cs typeface="Times New Roman" panose="02020603050405020304" pitchFamily="18" charset="0"/>
              </a:rPr>
              <a:t> Systems</a:t>
            </a:r>
          </a:p>
          <a:p>
            <a:pPr marL="285750" indent="-285750">
              <a:buFont typeface="Arial" panose="020B0604020202020204" pitchFamily="34" charset="0"/>
              <a:buChar char="•"/>
            </a:pPr>
            <a:endParaRPr lang="en-IN" dirty="0">
              <a:solidFill>
                <a:schemeClr val="bg1"/>
              </a:solidFill>
              <a:latin typeface="DM Sans" pitchFamily="2"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It comes in both single-core and dual-core variations of the </a:t>
            </a:r>
            <a:r>
              <a:rPr lang="en-IN" dirty="0" err="1">
                <a:solidFill>
                  <a:schemeClr val="bg1"/>
                </a:solidFill>
                <a:latin typeface="DM Sans" pitchFamily="2" charset="0"/>
                <a:cs typeface="Times New Roman" panose="02020603050405020304" pitchFamily="18" charset="0"/>
              </a:rPr>
              <a:t>Tensilica’s</a:t>
            </a:r>
            <a:r>
              <a:rPr lang="en-IN" dirty="0">
                <a:solidFill>
                  <a:schemeClr val="bg1"/>
                </a:solidFill>
                <a:latin typeface="DM Sans" pitchFamily="2" charset="0"/>
                <a:cs typeface="Times New Roman" panose="02020603050405020304" pitchFamily="18" charset="0"/>
              </a:rPr>
              <a:t> 32-bit Xtensa LX6 Microprocessor.</a:t>
            </a:r>
          </a:p>
          <a:p>
            <a:pPr marL="285750" indent="-285750">
              <a:buFont typeface="Arial" panose="020B0604020202020204" pitchFamily="34" charset="0"/>
              <a:buChar char="•"/>
            </a:pPr>
            <a:endParaRPr lang="en-IN" dirty="0">
              <a:solidFill>
                <a:schemeClr val="bg1"/>
              </a:solidFill>
              <a:latin typeface="DM Sans" pitchFamily="2"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It has integrated Wi-Fi and Bluetooth capabilities.</a:t>
            </a:r>
          </a:p>
          <a:p>
            <a:pPr marL="285750" indent="-285750">
              <a:buFont typeface="Arial" panose="020B0604020202020204" pitchFamily="34" charset="0"/>
              <a:buChar char="•"/>
            </a:pPr>
            <a:endParaRPr lang="en-IN" dirty="0">
              <a:solidFill>
                <a:schemeClr val="bg1"/>
              </a:solidFill>
              <a:latin typeface="DM Sans" pitchFamily="2"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It is manufactured using TSMC’s ultra-low-power 40 nm technology.</a:t>
            </a:r>
          </a:p>
          <a:p>
            <a:pPr marL="285750" indent="-285750">
              <a:buFont typeface="Arial" panose="020B0604020202020204" pitchFamily="34" charset="0"/>
              <a:buChar char="•"/>
            </a:pPr>
            <a:endParaRPr lang="en-IN" dirty="0">
              <a:solidFill>
                <a:schemeClr val="bg1"/>
              </a:solidFill>
              <a:latin typeface="DM Sans" pitchFamily="2"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It has a larger number of General Purpose Input/Output (GPIO) pins compared to the ESP8266.</a:t>
            </a:r>
          </a:p>
          <a:p>
            <a:pPr marL="285750" indent="-285750">
              <a:buFont typeface="Arial" panose="020B0604020202020204" pitchFamily="34" charset="0"/>
              <a:buChar char="•"/>
            </a:pPr>
            <a:endParaRPr lang="en-IN" dirty="0">
              <a:solidFill>
                <a:schemeClr val="bg1"/>
              </a:solidFill>
              <a:latin typeface="DM Sans" pitchFamily="2"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DM Sans" pitchFamily="2" charset="0"/>
                <a:cs typeface="Times New Roman" panose="02020603050405020304" pitchFamily="18" charset="0"/>
              </a:rPr>
              <a:t>It also includes touch-sensitive pins, a built-in Hall effect sensor, high-resolution ADCs, DAC, Serial Connectivity, and many other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760220" y="1472803"/>
            <a:ext cx="5283994" cy="5283994"/>
          </a:xfrm>
          <a:prstGeom prst="rect">
            <a:avLst/>
          </a:prstGeom>
        </p:spPr>
      </p:pic>
      <p:sp>
        <p:nvSpPr>
          <p:cNvPr id="5" name="Text 1"/>
          <p:cNvSpPr/>
          <p:nvPr/>
        </p:nvSpPr>
        <p:spPr>
          <a:xfrm>
            <a:off x="7593806" y="1942028"/>
            <a:ext cx="2777490" cy="347186"/>
          </a:xfrm>
          <a:prstGeom prst="rect">
            <a:avLst/>
          </a:prstGeom>
          <a:noFill/>
          <a:ln/>
        </p:spPr>
        <p:txBody>
          <a:bodyPr wrap="none" rtlCol="0" anchor="t"/>
          <a:lstStyle/>
          <a:p>
            <a:pPr marL="0" indent="0">
              <a:lnSpc>
                <a:spcPts val="2734"/>
              </a:lnSpc>
              <a:buNone/>
            </a:pPr>
            <a:r>
              <a:rPr lang="en-US" sz="3500" dirty="0">
                <a:solidFill>
                  <a:srgbClr val="CC0099"/>
                </a:solidFill>
                <a:latin typeface="Dela Gothic One" pitchFamily="34" charset="0"/>
                <a:ea typeface="Dela Gothic One" pitchFamily="34" charset="-122"/>
                <a:cs typeface="Dela Gothic One" pitchFamily="34" charset="-120"/>
              </a:rPr>
              <a:t>infrared Sensor</a:t>
            </a:r>
            <a:endParaRPr lang="en-US" sz="3500" dirty="0">
              <a:solidFill>
                <a:srgbClr val="CC0099"/>
              </a:solidFill>
            </a:endParaRPr>
          </a:p>
        </p:txBody>
      </p:sp>
      <p:sp>
        <p:nvSpPr>
          <p:cNvPr id="6" name="Text 2"/>
          <p:cNvSpPr/>
          <p:nvPr/>
        </p:nvSpPr>
        <p:spPr>
          <a:xfrm>
            <a:off x="7593806" y="2511385"/>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IR LED emits infrared light, invisible to the human eye.</a:t>
            </a:r>
            <a:endParaRPr lang="en-US" sz="1750" dirty="0"/>
          </a:p>
        </p:txBody>
      </p:sp>
      <p:sp>
        <p:nvSpPr>
          <p:cNvPr id="7" name="Text 3"/>
          <p:cNvSpPr/>
          <p:nvPr/>
        </p:nvSpPr>
        <p:spPr>
          <a:xfrm>
            <a:off x="7593806" y="3422094"/>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•When the infrared light hits an object, it is reflected back and falls on the photodiode.</a:t>
            </a:r>
            <a:endParaRPr lang="en-US" sz="1750" dirty="0"/>
          </a:p>
        </p:txBody>
      </p:sp>
      <p:sp>
        <p:nvSpPr>
          <p:cNvPr id="8" name="Text 4"/>
          <p:cNvSpPr/>
          <p:nvPr/>
        </p:nvSpPr>
        <p:spPr>
          <a:xfrm>
            <a:off x="7593806" y="4332803"/>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incident infrared light on the photodiode changes its resistance and output voltage.</a:t>
            </a:r>
            <a:endParaRPr lang="en-US" sz="1750" dirty="0"/>
          </a:p>
        </p:txBody>
      </p:sp>
      <p:sp>
        <p:nvSpPr>
          <p:cNvPr id="9" name="Text 5"/>
          <p:cNvSpPr/>
          <p:nvPr/>
        </p:nvSpPr>
        <p:spPr>
          <a:xfrm>
            <a:off x="7593806" y="5243513"/>
            <a:ext cx="5283994"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altered output voltage can then be processed and analyzed to detect the presence or absence of the object.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760220" y="1717358"/>
            <a:ext cx="4794766" cy="4794766"/>
          </a:xfrm>
          <a:prstGeom prst="rect">
            <a:avLst/>
          </a:prstGeom>
        </p:spPr>
      </p:pic>
      <p:sp>
        <p:nvSpPr>
          <p:cNvPr id="5" name="Text 1"/>
          <p:cNvSpPr/>
          <p:nvPr/>
        </p:nvSpPr>
        <p:spPr>
          <a:xfrm>
            <a:off x="7593806" y="2119670"/>
            <a:ext cx="2777490" cy="347186"/>
          </a:xfrm>
          <a:prstGeom prst="rect">
            <a:avLst/>
          </a:prstGeom>
          <a:noFill/>
          <a:ln/>
        </p:spPr>
        <p:txBody>
          <a:bodyPr wrap="none" rtlCol="0" anchor="t"/>
          <a:lstStyle/>
          <a:p>
            <a:pPr marL="0" indent="0">
              <a:lnSpc>
                <a:spcPts val="2734"/>
              </a:lnSpc>
              <a:buNone/>
            </a:pPr>
            <a:r>
              <a:rPr lang="en-US" sz="3500" dirty="0">
                <a:solidFill>
                  <a:srgbClr val="CC0099"/>
                </a:solidFill>
                <a:latin typeface="Dela Gothic One" pitchFamily="34" charset="0"/>
                <a:ea typeface="Dela Gothic One" pitchFamily="34" charset="-122"/>
                <a:cs typeface="Dela Gothic One" pitchFamily="34" charset="-120"/>
              </a:rPr>
              <a:t>LCD Display</a:t>
            </a:r>
            <a:endParaRPr lang="en-US" sz="3500" dirty="0">
              <a:solidFill>
                <a:srgbClr val="CC0099"/>
              </a:solidFill>
            </a:endParaRPr>
          </a:p>
        </p:txBody>
      </p:sp>
      <p:sp>
        <p:nvSpPr>
          <p:cNvPr id="6" name="Text 2"/>
          <p:cNvSpPr/>
          <p:nvPr/>
        </p:nvSpPr>
        <p:spPr>
          <a:xfrm>
            <a:off x="7593806" y="2689027"/>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•Power Supply: The LCD receives power from the ESP 32’s GPIO pins.</a:t>
            </a:r>
            <a:endParaRPr lang="en-US" sz="1750" dirty="0"/>
          </a:p>
        </p:txBody>
      </p:sp>
      <p:sp>
        <p:nvSpPr>
          <p:cNvPr id="7" name="Text 3"/>
          <p:cNvSpPr/>
          <p:nvPr/>
        </p:nvSpPr>
        <p:spPr>
          <a:xfrm>
            <a:off x="7593806" y="3599736"/>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•Initialization: Specific commands are sent from the ESP 32 to the LCD for setup.</a:t>
            </a:r>
            <a:endParaRPr lang="en-US" sz="1750" dirty="0"/>
          </a:p>
        </p:txBody>
      </p:sp>
      <p:sp>
        <p:nvSpPr>
          <p:cNvPr id="8" name="Text 4"/>
          <p:cNvSpPr/>
          <p:nvPr/>
        </p:nvSpPr>
        <p:spPr>
          <a:xfrm>
            <a:off x="7593806" y="4510445"/>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•Data Transmission: Text or commands are sent to the LCD via GPIO pins.</a:t>
            </a:r>
            <a:endParaRPr lang="en-US" sz="1750" dirty="0"/>
          </a:p>
        </p:txBody>
      </p:sp>
      <p:sp>
        <p:nvSpPr>
          <p:cNvPr id="9" name="Text 5"/>
          <p:cNvSpPr/>
          <p:nvPr/>
        </p:nvSpPr>
        <p:spPr>
          <a:xfrm>
            <a:off x="7593806" y="5421154"/>
            <a:ext cx="5283994"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•Refresh Rate: The display is refreshed several times per second by the ESP 32.</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1288</Words>
  <Application>Microsoft Office PowerPoint</Application>
  <PresentationFormat>Custom</PresentationFormat>
  <Paragraphs>105</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Dhaka</cp:lastModifiedBy>
  <cp:revision>6</cp:revision>
  <dcterms:created xsi:type="dcterms:W3CDTF">2024-04-23T13:28:49Z</dcterms:created>
  <dcterms:modified xsi:type="dcterms:W3CDTF">2024-11-20T09:16:28Z</dcterms:modified>
</cp:coreProperties>
</file>